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6"/>
  </p:notesMasterIdLst>
  <p:sldIdLst>
    <p:sldId id="256" r:id="rId2"/>
    <p:sldId id="274" r:id="rId3"/>
    <p:sldId id="271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70" r:id="rId17"/>
    <p:sldId id="273" r:id="rId18"/>
    <p:sldId id="275" r:id="rId19"/>
    <p:sldId id="276" r:id="rId20"/>
    <p:sldId id="277" r:id="rId21"/>
    <p:sldId id="279" r:id="rId22"/>
    <p:sldId id="280" r:id="rId23"/>
    <p:sldId id="281" r:id="rId24"/>
    <p:sldId id="282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21" autoAdjust="0"/>
    <p:restoredTop sz="94660"/>
  </p:normalViewPr>
  <p:slideViewPr>
    <p:cSldViewPr snapToGrid="0">
      <p:cViewPr varScale="1">
        <p:scale>
          <a:sx n="92" d="100"/>
          <a:sy n="92" d="100"/>
        </p:scale>
        <p:origin x="10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4EBDA3-883E-49EC-99BD-E6ADB4D963E5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DB1B20-24AC-4DD9-A23A-B4AA24013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964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1B20-24AC-4DD9-A23A-B4AA24013E8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3604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10AB47-9F0F-BDE6-51BD-45FA060AC2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5C3CC5-F028-C000-760C-585B91E28E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C65771-7678-CAB5-83B5-F26137E568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69CAD1-774F-8A9F-4B1D-C2B6CEBEE0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1B20-24AC-4DD9-A23A-B4AA24013E8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1020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A19A6A-4AB4-92EF-DC7A-A01BAD060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E0FE65-1520-A8E8-DB78-373E299DEC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AC911F-28CB-0D06-3792-A47FBD7EFF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D458A-B1B7-25F4-A2ED-73920C5007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1B20-24AC-4DD9-A23A-B4AA24013E8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7392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065E47-B6F0-BF96-9218-B4F0649BC5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D61BD7B-7EC5-2CFE-AE07-4A290492D6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D2BBFB8-CC03-87D4-7417-2E8F03BB00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706C17-844B-66C0-26DA-50C2A30E45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1B20-24AC-4DD9-A23A-B4AA24013E8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839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D2D8D3-7C68-8950-4BD4-56AC0696BB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F3C75D-21D2-E460-EDFE-F95D7BBA4C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812C96-F400-1645-BEF8-70A6E5FC0C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3B2538-0A11-6201-6C16-1BE07EE374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1B20-24AC-4DD9-A23A-B4AA24013E8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6029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66C141-F5A3-85ED-F4C1-BFC444B1A7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F8239B-BE45-5B91-2F2E-7E18FCCC68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BED57A-2CB6-83B4-1F49-54F6AFC00D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A7FE09-124C-B431-FFB9-ADCFB724CC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7DB1B20-24AC-4DD9-A23A-B4AA24013E8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77908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18BEF6-35F8-2ECD-FEBA-DCE2747CF3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9FCF3CC-C759-09C0-1660-D9814A6CFE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0E9C43-4CBD-3095-1AC8-F557486E48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92D239-810A-0468-7A59-C642E89C54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7DB1B20-24AC-4DD9-A23A-B4AA24013E8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43272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E0715E-35E7-D62A-4106-90E9A8BE9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0BDB18-DD4D-5325-AF4A-BEDCE0B3AB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4C105A-9E1A-79D2-B264-3B815A6652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D96D9E-A96C-EF87-6901-0F60ED94BF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7DB1B20-24AC-4DD9-A23A-B4AA24013E8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54087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F9512A-63EF-AD07-9262-5FAC53219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8393F7-914E-A010-5661-31843E23DC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6588FF-A3BA-AD99-0E04-B3E2E7EA18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A329F5-3D84-FE8F-B8EA-D85A9E453C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7DB1B20-24AC-4DD9-A23A-B4AA24013E8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67341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6E4B61-685A-A980-A2BC-57299B6E6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798C2A-66BA-E8F6-35A5-A78F8C1A24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8174FDC-B5DE-A22A-CCDA-E174F60E39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FC7439-37DB-BFF1-963A-2FC7480C60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7DB1B20-24AC-4DD9-A23A-B4AA24013E8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14785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5BF72F-0594-A1E0-3E3E-D1DABEF1A1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D30569-C4C5-B9B8-305B-39057161D2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0769DF-BC68-EE63-772F-CB635F5FC8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4B8E8E-4849-748B-72C0-FFFB376C5D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7DB1B20-24AC-4DD9-A23A-B4AA24013E8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2798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EAF6B8-D88F-3211-FF88-F03114B3C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9FF9237-E678-978B-C778-243821F290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5261DE-C72D-76B5-551A-0E9BC74481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E2AF9F-08A5-CD7E-CF97-03CFD3996B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1B20-24AC-4DD9-A23A-B4AA24013E8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6301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33D487-64B4-B211-AB7D-698F428879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BFD7B0-90F9-12F8-5ADD-2698B0E512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0C41A6C-4B86-8669-36B7-D5648F9E20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2E2DF5-7D82-2AA3-1FFD-8D7DC770E5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1B20-24AC-4DD9-A23A-B4AA24013E8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17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FF4CE6-30B5-CB2E-AD9E-90AF7F6B89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55B799-EFE5-69B2-4592-75354FD9DB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276F9C-E411-B70A-52DA-1A3B8B60EC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93F368-3CB3-01AB-C668-DBA819A603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1B20-24AC-4DD9-A23A-B4AA24013E8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122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015F02-212D-51E8-0F32-BF5B6F354E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5A35B0-C163-E068-6F5C-15AA8AF718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0F2347-01FA-2163-7E1F-3A33FBC710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94A20A-3CE8-071C-CF68-87AFA24920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1B20-24AC-4DD9-A23A-B4AA24013E8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448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067255-6811-E4BA-87F7-46823E9BD8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970D54-7C2C-A34F-12B4-6A72665448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714365-D755-24B1-4B18-BD5C8219FD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A51CF-ED3C-A482-D401-ACF85E7BB0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1B20-24AC-4DD9-A23A-B4AA24013E8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2740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45F3FC-32E6-4296-0187-E008E809A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CAD398-DA1B-F24F-8B33-AF9E8BEE4D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B398759-7DA2-2248-59D6-580D41A4F1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07F629-CAF5-DC4E-FABC-377397ABEE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1B20-24AC-4DD9-A23A-B4AA24013E8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6175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0D2061-7A4F-5280-8B4B-ACCE5F01F7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992E1F8-B8BC-8161-6FE6-2F8D4D0C41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4B2BEC-D421-5990-233F-FDF81B2337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7AA8D0-820D-0BEF-EFB0-D02D6D29C0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1B20-24AC-4DD9-A23A-B4AA24013E8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3892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90F59B-9FD8-BB10-B82F-95648473C5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F53AF01-3841-4AE1-7CCA-E3D03FA91C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375083-5FD9-F424-1124-203D5EBBF1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19C382-5363-1806-AA54-679A765BB5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B1B20-24AC-4DD9-A23A-B4AA24013E8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582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8C8BB-07DE-4C7C-9232-5A651C8767F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EF101-B948-40E4-97FE-9F62941DD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584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8C8BB-07DE-4C7C-9232-5A651C8767F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EF101-B948-40E4-97FE-9F62941DD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960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8C8BB-07DE-4C7C-9232-5A651C8767F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EF101-B948-40E4-97FE-9F62941DD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273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8C8BB-07DE-4C7C-9232-5A651C8767F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EF101-B948-40E4-97FE-9F62941DD3C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017323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8C8BB-07DE-4C7C-9232-5A651C8767F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EF101-B948-40E4-97FE-9F62941DD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03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8C8BB-07DE-4C7C-9232-5A651C8767F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EF101-B948-40E4-97FE-9F62941DD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0525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8C8BB-07DE-4C7C-9232-5A651C8767F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EF101-B948-40E4-97FE-9F62941DD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7540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8C8BB-07DE-4C7C-9232-5A651C8767F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EF101-B948-40E4-97FE-9F62941DD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9831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8C8BB-07DE-4C7C-9232-5A651C8767F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EF101-B948-40E4-97FE-9F62941DD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359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8C8BB-07DE-4C7C-9232-5A651C8767F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EF101-B948-40E4-97FE-9F62941DD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902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8C8BB-07DE-4C7C-9232-5A651C8767F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EF101-B948-40E4-97FE-9F62941DD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959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8C8BB-07DE-4C7C-9232-5A651C8767F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EF101-B948-40E4-97FE-9F62941DD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411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8C8BB-07DE-4C7C-9232-5A651C8767F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EF101-B948-40E4-97FE-9F62941DD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992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8C8BB-07DE-4C7C-9232-5A651C8767F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EF101-B948-40E4-97FE-9F62941DD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392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8C8BB-07DE-4C7C-9232-5A651C8767F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EF101-B948-40E4-97FE-9F62941DD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22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8C8BB-07DE-4C7C-9232-5A651C8767F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EF101-B948-40E4-97FE-9F62941DD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635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8C8BB-07DE-4C7C-9232-5A651C8767F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EF101-B948-40E4-97FE-9F62941DD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496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088C8BB-07DE-4C7C-9232-5A651C8767F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EEF101-B948-40E4-97FE-9F62941DD3C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3DC08F-D6F7-4914-7415-9CC805AD81AF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11315700" y="6672580"/>
            <a:ext cx="833438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8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383621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33560-A73B-6C88-F4FF-1BB9788DBB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846521"/>
            <a:ext cx="8825658" cy="3329581"/>
          </a:xfrm>
        </p:spPr>
        <p:txBody>
          <a:bodyPr>
            <a:normAutofit fontScale="90000"/>
          </a:bodyPr>
          <a:lstStyle/>
          <a:p>
            <a:r>
              <a:rPr lang="en-US" dirty="0"/>
              <a:t>AI for Music Intelligence: Lyrical Evolution and Thematic Profiling - </a:t>
            </a:r>
            <a:r>
              <a:rPr lang="en-US" dirty="0" err="1"/>
              <a:t>Streamlit</a:t>
            </a:r>
            <a:r>
              <a:rPr lang="en-US" dirty="0"/>
              <a:t> Dashboard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CA587D-FA45-6B14-AA19-5190FE9173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5103628"/>
            <a:ext cx="8825658" cy="1329070"/>
          </a:xfrm>
        </p:spPr>
        <p:txBody>
          <a:bodyPr>
            <a:normAutofit/>
          </a:bodyPr>
          <a:lstStyle/>
          <a:p>
            <a:r>
              <a:rPr lang="en-US" dirty="0"/>
              <a:t>Tanya Gupta tanya5</a:t>
            </a:r>
            <a:br>
              <a:rPr lang="en-US" dirty="0"/>
            </a:br>
            <a:r>
              <a:rPr lang="en-US" dirty="0"/>
              <a:t>CS410</a:t>
            </a:r>
            <a:br>
              <a:rPr lang="en-US" dirty="0"/>
            </a:br>
            <a:r>
              <a:rPr lang="en-US" dirty="0"/>
              <a:t>Semester Project Presentation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746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A72228-28D0-17B9-75AA-EB74324E4A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926599C5-AF66-DA03-33EC-A3D49AE569D7}"/>
              </a:ext>
            </a:extLst>
          </p:cNvPr>
          <p:cNvSpPr txBox="1"/>
          <p:nvPr/>
        </p:nvSpPr>
        <p:spPr>
          <a:xfrm>
            <a:off x="57632" y="0"/>
            <a:ext cx="114014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0" dirty="0">
                <a:solidFill>
                  <a:srgbClr val="07182D"/>
                </a:solidFill>
                <a:effectLst/>
                <a:latin typeface="CiscoSans"/>
              </a:rPr>
              <a:t>Topic Modeling Implementation</a:t>
            </a:r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ACFE89-DFC2-A8FA-56FB-508D91E6BE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29" y="569251"/>
            <a:ext cx="9220142" cy="6288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975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9A45A3-CB50-8FB3-C628-2005F6676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B7BC7EAF-4834-0F8E-6506-CD18D9A50A99}"/>
              </a:ext>
            </a:extLst>
          </p:cNvPr>
          <p:cNvSpPr txBox="1"/>
          <p:nvPr/>
        </p:nvSpPr>
        <p:spPr>
          <a:xfrm>
            <a:off x="57632" y="0"/>
            <a:ext cx="114014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0" dirty="0">
                <a:solidFill>
                  <a:srgbClr val="07182D"/>
                </a:solidFill>
                <a:effectLst/>
                <a:latin typeface="CiscoSans"/>
              </a:rPr>
              <a:t>Named Entity Recognition (NER) Implementation</a:t>
            </a:r>
            <a:endParaRPr lang="en-US"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1485B1-B64A-2A53-D26E-664F6E4322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1814" y="573775"/>
            <a:ext cx="8748371" cy="628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420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90E641-81E2-F3BA-18F4-88CC3BA5CA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F7FA899E-E7D8-627A-9A7B-9ECEDF3B7D81}"/>
              </a:ext>
            </a:extLst>
          </p:cNvPr>
          <p:cNvSpPr txBox="1"/>
          <p:nvPr/>
        </p:nvSpPr>
        <p:spPr>
          <a:xfrm>
            <a:off x="57632" y="0"/>
            <a:ext cx="114014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0" dirty="0">
                <a:solidFill>
                  <a:srgbClr val="07182D"/>
                </a:solidFill>
                <a:effectLst/>
                <a:latin typeface="CiscoSans"/>
              </a:rPr>
              <a:t>Data Aggregation</a:t>
            </a:r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C04059-5464-9B8C-9266-E4C9B3B5FD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893" y="586111"/>
            <a:ext cx="11086214" cy="606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761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B171E7-D479-19A4-35B1-E66C42C72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FA3FFE8D-1E5C-BDCC-8396-4A17F49B087F}"/>
              </a:ext>
            </a:extLst>
          </p:cNvPr>
          <p:cNvSpPr txBox="1"/>
          <p:nvPr/>
        </p:nvSpPr>
        <p:spPr>
          <a:xfrm>
            <a:off x="57632" y="0"/>
            <a:ext cx="114014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0" dirty="0">
                <a:solidFill>
                  <a:srgbClr val="07182D"/>
                </a:solidFill>
                <a:effectLst/>
                <a:latin typeface="CiscoSans"/>
              </a:rPr>
              <a:t>Static Visualizations with Matplotlib/Seaborn</a:t>
            </a:r>
            <a:endParaRPr lang="en-US"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90DA46-6DCA-9073-A0A0-5672F81424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656" y="708421"/>
            <a:ext cx="10036687" cy="5867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8018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9AC0F51-31FE-8DD2-4533-C9DE1964C2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4BF9B431-72C1-9D30-8014-8D339A2ADCDA}"/>
              </a:ext>
            </a:extLst>
          </p:cNvPr>
          <p:cNvSpPr txBox="1"/>
          <p:nvPr/>
        </p:nvSpPr>
        <p:spPr>
          <a:xfrm>
            <a:off x="57632" y="0"/>
            <a:ext cx="114014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0" dirty="0">
                <a:solidFill>
                  <a:srgbClr val="07182D"/>
                </a:solidFill>
                <a:effectLst/>
                <a:latin typeface="CiscoSans"/>
              </a:rPr>
              <a:t>Interactive Sentiment Visualization with </a:t>
            </a:r>
            <a:r>
              <a:rPr lang="en-US" sz="3600" b="1" i="0" dirty="0" err="1">
                <a:solidFill>
                  <a:srgbClr val="07182D"/>
                </a:solidFill>
                <a:effectLst/>
                <a:latin typeface="CiscoSans"/>
              </a:rPr>
              <a:t>Plotly</a:t>
            </a:r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6BC471-5A3F-09C1-87A1-F4C678915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091" y="646331"/>
            <a:ext cx="9344544" cy="5920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8358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116833-A9C3-236B-DFA6-A7C025EAF0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E36C0D2-8606-9464-548C-FCD123A4D51A}"/>
              </a:ext>
            </a:extLst>
          </p:cNvPr>
          <p:cNvSpPr txBox="1"/>
          <p:nvPr/>
        </p:nvSpPr>
        <p:spPr>
          <a:xfrm>
            <a:off x="57632" y="0"/>
            <a:ext cx="114014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0" dirty="0">
                <a:solidFill>
                  <a:srgbClr val="07182D"/>
                </a:solidFill>
                <a:effectLst/>
                <a:latin typeface="CiscoSans"/>
              </a:rPr>
              <a:t>Interactive Topic Dominance Visualization with </a:t>
            </a:r>
            <a:r>
              <a:rPr lang="en-US" sz="3600" b="1" i="0" dirty="0" err="1">
                <a:solidFill>
                  <a:srgbClr val="07182D"/>
                </a:solidFill>
                <a:effectLst/>
                <a:latin typeface="CiscoSans"/>
              </a:rPr>
              <a:t>Plotly</a:t>
            </a:r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EAE0D6-B5C7-BC09-7C31-028A1BB3E4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37361"/>
            <a:ext cx="12192000" cy="4776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8239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E938A8-9C4D-EB6A-0A57-48A7B60A60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CF18E305-90A0-0552-6200-65DEC76B188E}"/>
              </a:ext>
            </a:extLst>
          </p:cNvPr>
          <p:cNvSpPr txBox="1"/>
          <p:nvPr/>
        </p:nvSpPr>
        <p:spPr>
          <a:xfrm>
            <a:off x="57632" y="0"/>
            <a:ext cx="114014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0" dirty="0">
                <a:solidFill>
                  <a:srgbClr val="07182D"/>
                </a:solidFill>
                <a:effectLst/>
                <a:latin typeface="CiscoSans"/>
              </a:rPr>
              <a:t>Interactive Entity Visualization with </a:t>
            </a:r>
            <a:r>
              <a:rPr lang="en-US" sz="3600" b="1" i="0" dirty="0" err="1">
                <a:solidFill>
                  <a:srgbClr val="07182D"/>
                </a:solidFill>
                <a:effectLst/>
                <a:latin typeface="CiscoSans"/>
              </a:rPr>
              <a:t>Plotly</a:t>
            </a:r>
            <a:endParaRPr lang="en-US" sz="3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0BA730-87E5-6E2C-DA60-279A3C1EFE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32" y="584790"/>
            <a:ext cx="6517675" cy="49439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63E1FAE-E387-CB75-0E16-7F9E226F71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2612" y="3745878"/>
            <a:ext cx="6289388" cy="311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9175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E17D02-4170-A5D7-9CCE-6B18D71DF8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9A6DF0E-61CA-5BFA-190A-8AF104F61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Below is streamlit_app.py walkthrough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56AD3B-DC45-E16B-8B01-F673AA6BD6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9827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253FF9-98FB-AB99-12C9-98B03B34FB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FF50C856-2BF0-F7BC-76A5-601F6E2CB68D}"/>
              </a:ext>
            </a:extLst>
          </p:cNvPr>
          <p:cNvSpPr txBox="1"/>
          <p:nvPr/>
        </p:nvSpPr>
        <p:spPr>
          <a:xfrm>
            <a:off x="57632" y="0"/>
            <a:ext cx="114014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7182D"/>
                </a:solidFill>
                <a:effectLst/>
                <a:uLnTx/>
                <a:uFillTx/>
                <a:latin typeface="CiscoSans"/>
                <a:ea typeface="+mn-ea"/>
                <a:cs typeface="+mn-cs"/>
              </a:rPr>
              <a:t>Configuration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3788E3-6A2C-C3B5-7C89-1C1ED833CC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650289"/>
            <a:ext cx="12192000" cy="1557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3636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2F8810-3FDA-6C96-C133-84DD04D40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A6939F4F-F057-BE28-FF96-C1C3F5F871A5}"/>
              </a:ext>
            </a:extLst>
          </p:cNvPr>
          <p:cNvSpPr txBox="1"/>
          <p:nvPr/>
        </p:nvSpPr>
        <p:spPr>
          <a:xfrm>
            <a:off x="57632" y="0"/>
            <a:ext cx="114014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srgbClr val="07182D"/>
                </a:solidFill>
                <a:effectLst/>
                <a:uLnTx/>
                <a:uFillTx/>
                <a:latin typeface="CiscoSans"/>
                <a:ea typeface="+mn-ea"/>
                <a:cs typeface="+mn-cs"/>
              </a:rPr>
              <a:t>Streamlit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7182D"/>
                </a:solidFill>
                <a:effectLst/>
                <a:uLnTx/>
                <a:uFillTx/>
                <a:latin typeface="CiscoSans"/>
                <a:ea typeface="+mn-ea"/>
                <a:cs typeface="+mn-cs"/>
              </a:rPr>
              <a:t> Page Setup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3ED9CC-898A-AD06-8230-385239C2EA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90351"/>
            <a:ext cx="12192000" cy="307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632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A8F755-1050-3046-ABBD-BC351093CA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AB03DC-6C77-67A5-DCDE-C09791270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of Project Usage (in video)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B959A2-2078-83AF-E756-2260A20730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 to Video: https://mediaspace.illinois.edu/media/t/1_mrqfw7f3</a:t>
            </a:r>
          </a:p>
        </p:txBody>
      </p:sp>
    </p:spTree>
    <p:extLst>
      <p:ext uri="{BB962C8B-B14F-4D97-AF65-F5344CB8AC3E}">
        <p14:creationId xmlns:p14="http://schemas.microsoft.com/office/powerpoint/2010/main" val="36186404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C75A01-6D05-99A6-8BE8-96B07A53C2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09913128-1DD9-8B6A-FC4A-0365AB382391}"/>
              </a:ext>
            </a:extLst>
          </p:cNvPr>
          <p:cNvSpPr txBox="1"/>
          <p:nvPr/>
        </p:nvSpPr>
        <p:spPr>
          <a:xfrm>
            <a:off x="86726" y="0"/>
            <a:ext cx="114014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 i="0" dirty="0">
                <a:solidFill>
                  <a:srgbClr val="07182D"/>
                </a:solidFill>
                <a:effectLst/>
                <a:latin typeface="CiscoSans"/>
              </a:rPr>
              <a:t>Helper Function to Display HTML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9A35AA-A8CB-E4A0-4686-0795D5E67D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397996"/>
            <a:ext cx="12192000" cy="2062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2094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FC53F3B-E134-738F-37C2-142905C7BB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003CBB3B-1CB6-A7E4-40FC-5EF2292F8436}"/>
              </a:ext>
            </a:extLst>
          </p:cNvPr>
          <p:cNvSpPr txBox="1"/>
          <p:nvPr/>
        </p:nvSpPr>
        <p:spPr>
          <a:xfrm>
            <a:off x="86726" y="0"/>
            <a:ext cx="114014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 i="0" dirty="0">
                <a:solidFill>
                  <a:srgbClr val="07182D"/>
                </a:solidFill>
                <a:effectLst/>
                <a:latin typeface="CiscoSans"/>
              </a:rPr>
              <a:t>Sidebar Navigation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748B07-F04F-32A7-B561-25E0FD7B2A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851338"/>
            <a:ext cx="12192000" cy="115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3577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3047BA-288F-061B-5DF6-FF1F8172F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CA89F481-C255-F79E-68B7-F5528DAFA2A0}"/>
              </a:ext>
            </a:extLst>
          </p:cNvPr>
          <p:cNvSpPr txBox="1"/>
          <p:nvPr/>
        </p:nvSpPr>
        <p:spPr>
          <a:xfrm>
            <a:off x="86727" y="0"/>
            <a:ext cx="92900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 i="0" dirty="0">
                <a:solidFill>
                  <a:srgbClr val="07182D"/>
                </a:solidFill>
                <a:effectLst/>
                <a:latin typeface="CiscoSans"/>
              </a:rPr>
              <a:t>Exploring Lyrical Trends: Sentiment, Topics, and Entities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E07C08-1E13-0347-9384-8EA96D30FF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923" y="1125998"/>
            <a:ext cx="9858153" cy="553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4222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85019F-1579-B49D-E0BB-12E3E0D276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42FAF38C-9A37-D9C5-D2FB-6C637861AF0E}"/>
              </a:ext>
            </a:extLst>
          </p:cNvPr>
          <p:cNvSpPr txBox="1"/>
          <p:nvPr/>
        </p:nvSpPr>
        <p:spPr>
          <a:xfrm>
            <a:off x="86727" y="0"/>
            <a:ext cx="92900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 i="0" dirty="0">
                <a:solidFill>
                  <a:srgbClr val="07182D"/>
                </a:solidFill>
                <a:effectLst/>
                <a:latin typeface="CiscoSans"/>
              </a:rPr>
              <a:t>Future plans to improve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5DEA99-44D1-2951-87ED-DC4D360BEC98}"/>
              </a:ext>
            </a:extLst>
          </p:cNvPr>
          <p:cNvSpPr txBox="1"/>
          <p:nvPr/>
        </p:nvSpPr>
        <p:spPr>
          <a:xfrm>
            <a:off x="287826" y="1527521"/>
            <a:ext cx="8261813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buFont typeface="Arial" panose="020B0604020202020204" pitchFamily="34" charset="0"/>
              <a:buChar char="•"/>
            </a:pPr>
            <a:r>
              <a:rPr lang="en-US" sz="2800" b="0" i="0" u="none" strike="noStrike" dirty="0">
                <a:solidFill>
                  <a:srgbClr val="07182D"/>
                </a:solidFill>
                <a:effectLst/>
                <a:latin typeface="Arial" panose="020B0604020202020204" pitchFamily="34" charset="0"/>
              </a:rPr>
              <a:t>Expand Data Coverage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2800" b="0" i="0" u="none" strike="noStrike" dirty="0">
                <a:solidFill>
                  <a:srgbClr val="07182D"/>
                </a:solidFill>
                <a:effectLst/>
                <a:latin typeface="Arial" panose="020B0604020202020204" pitchFamily="34" charset="0"/>
              </a:rPr>
              <a:t>Use Smarter AI Models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2800" b="0" i="0" u="none" strike="noStrike" dirty="0">
                <a:solidFill>
                  <a:srgbClr val="07182D"/>
                </a:solidFill>
                <a:effectLst/>
                <a:latin typeface="Arial" panose="020B0604020202020204" pitchFamily="34" charset="0"/>
              </a:rPr>
              <a:t>Better Time Analysis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2800" b="0" i="0" u="none" strike="noStrike" dirty="0">
                <a:solidFill>
                  <a:srgbClr val="07182D"/>
                </a:solidFill>
                <a:effectLst/>
                <a:latin typeface="Arial" panose="020B0604020202020204" pitchFamily="34" charset="0"/>
              </a:rPr>
              <a:t>Improve User Experience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2800" b="0" i="0" u="none" strike="noStrike" dirty="0">
                <a:solidFill>
                  <a:srgbClr val="07182D"/>
                </a:solidFill>
                <a:effectLst/>
                <a:latin typeface="Arial" panose="020B0604020202020204" pitchFamily="34" charset="0"/>
              </a:rPr>
              <a:t>More Accurate Predictions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2800" b="0" i="0" u="none" strike="noStrike" dirty="0">
                <a:solidFill>
                  <a:srgbClr val="07182D"/>
                </a:solidFill>
                <a:effectLst/>
                <a:latin typeface="Arial" panose="020B0604020202020204" pitchFamily="34" charset="0"/>
              </a:rPr>
              <a:t>Study Words and Style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2800" b="0" i="0" u="none" strike="noStrike" dirty="0">
                <a:solidFill>
                  <a:srgbClr val="07182D"/>
                </a:solidFill>
                <a:effectLst/>
                <a:latin typeface="Arial" panose="020B0604020202020204" pitchFamily="34" charset="0"/>
              </a:rPr>
              <a:t>Combine with Music Details</a:t>
            </a:r>
          </a:p>
        </p:txBody>
      </p:sp>
    </p:spTree>
    <p:extLst>
      <p:ext uri="{BB962C8B-B14F-4D97-AF65-F5344CB8AC3E}">
        <p14:creationId xmlns:p14="http://schemas.microsoft.com/office/powerpoint/2010/main" val="10729849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A42BCCE-B39F-AA76-D230-958D12F45B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AE518B70-F51F-5EB2-659F-D00F037C49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134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0250529-92BC-E7C0-6630-66CE5E04A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Below is music_intelligence_analysis.py walkthrough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907A4B-E88F-999A-59A6-9B38EBE549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876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05445052-25C6-4DC6-D6AB-FB39163E5DA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4"/>
          <a:srcRect t="10206" b="10206"/>
          <a:stretch/>
        </p:blipFill>
        <p:spPr>
          <a:xfrm>
            <a:off x="895793" y="546264"/>
            <a:ext cx="10710980" cy="441837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8B03A92-5F62-D28B-94D6-FE556B25C0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793" y="4964643"/>
            <a:ext cx="10662023" cy="189335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3A861AA-73AA-1419-ED08-FEB99F027DDF}"/>
              </a:ext>
            </a:extLst>
          </p:cNvPr>
          <p:cNvSpPr txBox="1"/>
          <p:nvPr/>
        </p:nvSpPr>
        <p:spPr>
          <a:xfrm>
            <a:off x="57633" y="0"/>
            <a:ext cx="91182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0">
                <a:solidFill>
                  <a:srgbClr val="07182D"/>
                </a:solidFill>
                <a:effectLst/>
                <a:latin typeface="CiscoSans"/>
              </a:rPr>
              <a:t>Dependencies and Environment Setup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041701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108D17-8F88-5B2A-E299-00C7C8617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A49C07F8-278A-0488-1543-F189F0F5C989}"/>
              </a:ext>
            </a:extLst>
          </p:cNvPr>
          <p:cNvSpPr txBox="1"/>
          <p:nvPr/>
        </p:nvSpPr>
        <p:spPr>
          <a:xfrm>
            <a:off x="57632" y="0"/>
            <a:ext cx="121994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0">
                <a:solidFill>
                  <a:srgbClr val="07182D"/>
                </a:solidFill>
                <a:effectLst/>
                <a:latin typeface="CiscoSans"/>
              </a:rPr>
              <a:t>Configuration and Data Ingestion</a:t>
            </a:r>
            <a:endParaRPr lang="en-US"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F9058E-6498-A442-FE39-9F9E90B1004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44011"/>
          <a:stretch>
            <a:fillRect/>
          </a:stretch>
        </p:blipFill>
        <p:spPr>
          <a:xfrm>
            <a:off x="0" y="571848"/>
            <a:ext cx="7317355" cy="22055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DAD01D-3036-159E-F59B-114B2816F08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18679"/>
          <a:stretch>
            <a:fillRect/>
          </a:stretch>
        </p:blipFill>
        <p:spPr>
          <a:xfrm>
            <a:off x="4396564" y="2425440"/>
            <a:ext cx="8686800" cy="443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846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A8E3AD-8214-4651-EAC6-0ED208A681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32BF8DF1-D58A-83BB-4E81-22C47FD339F9}"/>
              </a:ext>
            </a:extLst>
          </p:cNvPr>
          <p:cNvSpPr txBox="1"/>
          <p:nvPr/>
        </p:nvSpPr>
        <p:spPr>
          <a:xfrm>
            <a:off x="57632" y="0"/>
            <a:ext cx="121994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0" dirty="0">
                <a:solidFill>
                  <a:srgbClr val="07182D"/>
                </a:solidFill>
                <a:effectLst/>
                <a:latin typeface="CiscoSans"/>
              </a:rPr>
              <a:t>Core Text Preprocessing Function</a:t>
            </a:r>
            <a:endParaRPr lang="en-US" sz="3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2272DE-EF12-B129-9989-64A387B192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21827"/>
            <a:ext cx="12192000" cy="441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415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41FBE8-2C40-09C4-DFDF-937D0BB971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53BEEF75-D768-E263-6453-8BDB1BC37872}"/>
              </a:ext>
            </a:extLst>
          </p:cNvPr>
          <p:cNvSpPr txBox="1"/>
          <p:nvPr/>
        </p:nvSpPr>
        <p:spPr>
          <a:xfrm>
            <a:off x="57632" y="0"/>
            <a:ext cx="121994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0" dirty="0">
                <a:solidFill>
                  <a:srgbClr val="07182D"/>
                </a:solidFill>
                <a:effectLst/>
                <a:latin typeface="CiscoSans"/>
              </a:rPr>
              <a:t>Specific word removal</a:t>
            </a:r>
            <a:endParaRPr lang="en-US"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1993BE-3FA0-AA66-E932-8B7D5E71BB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63253"/>
            <a:ext cx="6306762" cy="62043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B7F67B-F534-FE54-289C-2E5B3413F11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37987"/>
          <a:stretch>
            <a:fillRect/>
          </a:stretch>
        </p:blipFill>
        <p:spPr>
          <a:xfrm>
            <a:off x="4995539" y="1956389"/>
            <a:ext cx="7261576" cy="3046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704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8F0615-52D6-1A75-1FA0-4F4357F053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A4311981-80DF-51B8-F78C-B2EDB61A5864}"/>
              </a:ext>
            </a:extLst>
          </p:cNvPr>
          <p:cNvSpPr txBox="1"/>
          <p:nvPr/>
        </p:nvSpPr>
        <p:spPr>
          <a:xfrm>
            <a:off x="57632" y="0"/>
            <a:ext cx="114014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0" dirty="0">
                <a:solidFill>
                  <a:srgbClr val="07182D"/>
                </a:solidFill>
                <a:effectLst/>
                <a:latin typeface="CiscoSans"/>
              </a:rPr>
              <a:t>Sentiment Analysis Pre-processing with Extended </a:t>
            </a:r>
            <a:r>
              <a:rPr lang="en-US" sz="3600" b="1" i="0" dirty="0" err="1">
                <a:solidFill>
                  <a:srgbClr val="07182D"/>
                </a:solidFill>
                <a:effectLst/>
                <a:latin typeface="CiscoSans"/>
              </a:rPr>
              <a:t>Stopwords</a:t>
            </a:r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2A76FD-E295-D6E0-2D7D-5979677565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659" y="1639811"/>
            <a:ext cx="11611669" cy="3169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110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99C69A-2B6B-F586-DF15-C7DD802778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8FD77BDF-D603-4096-74E1-936E6873D299}"/>
              </a:ext>
            </a:extLst>
          </p:cNvPr>
          <p:cNvSpPr txBox="1"/>
          <p:nvPr/>
        </p:nvSpPr>
        <p:spPr>
          <a:xfrm>
            <a:off x="57632" y="0"/>
            <a:ext cx="114014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0" dirty="0">
                <a:solidFill>
                  <a:srgbClr val="07182D"/>
                </a:solidFill>
                <a:effectLst/>
                <a:latin typeface="CiscoSans"/>
              </a:rPr>
              <a:t>Sentiment Analysis Implementation</a:t>
            </a:r>
            <a:endParaRPr lang="en-US"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1AFD66-3A7B-E3CA-BBE8-165FAC31F4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201" y="836888"/>
            <a:ext cx="7751878" cy="55898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5C5B275-7D0C-3993-0420-758DE2B05D2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24373"/>
          <a:stretch>
            <a:fillRect/>
          </a:stretch>
        </p:blipFill>
        <p:spPr>
          <a:xfrm>
            <a:off x="4909585" y="1057064"/>
            <a:ext cx="7282415" cy="492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3458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c8f49a32-fde3-48a5-9266-b5b0972a22dc}" enabled="1" method="Standard" siteId="{5ae1af62-9505-4097-a69a-c1553ef7840e}" contentBits="2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320</TotalTime>
  <Words>197</Words>
  <Application>Microsoft Office PowerPoint</Application>
  <PresentationFormat>Widescreen</PresentationFormat>
  <Paragraphs>52</Paragraphs>
  <Slides>24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Aptos</vt:lpstr>
      <vt:lpstr>Arial</vt:lpstr>
      <vt:lpstr>Century Gothic</vt:lpstr>
      <vt:lpstr>CiscoSans</vt:lpstr>
      <vt:lpstr>Wingdings 3</vt:lpstr>
      <vt:lpstr>Ion</vt:lpstr>
      <vt:lpstr>AI for Music Intelligence: Lyrical Evolution and Thematic Profiling - Streamlit Dashboard</vt:lpstr>
      <vt:lpstr>Demo of Project Usage (in video)</vt:lpstr>
      <vt:lpstr>Below is music_intelligence_analysis.py walkthrough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Below is streamlit_app.py walkthrough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Tanya Gupta (tanyagup)</dc:creator>
  <cp:lastModifiedBy>Tanya Gupta (tanyagup)</cp:lastModifiedBy>
  <cp:revision>3</cp:revision>
  <dcterms:created xsi:type="dcterms:W3CDTF">2025-12-11T03:25:01Z</dcterms:created>
  <dcterms:modified xsi:type="dcterms:W3CDTF">2025-12-11T08:45:33Z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Office Theme:8</vt:lpwstr>
  </property>
  <property fmtid="{D5CDD505-2E9C-101B-9397-08002B2CF9AE}" pid="3" name="ClassificationContentMarkingFooterText">
    <vt:lpwstr>Cisco Confidential</vt:lpwstr>
  </property>
</Properties>
</file>

<file path=docProps/thumbnail.jpeg>
</file>